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maranth" panose="020B0604020202020204" charset="0"/>
      <p:regular r:id="rId12"/>
    </p:embeddedFont>
    <p:embeddedFont>
      <p:font typeface="League Spartan" panose="020B0604020202020204" charset="0"/>
      <p:regular r:id="rId13"/>
    </p:embeddedFon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Bold" panose="00000800000000000000" pitchFamily="2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86400"/>
          </a:xfrm>
          <a:custGeom>
            <a:avLst/>
            <a:gdLst/>
            <a:ahLst/>
            <a:cxnLst/>
            <a:rect l="l" t="t" r="r" b="b"/>
            <a:pathLst>
              <a:path w="18288000" h="10386400">
                <a:moveTo>
                  <a:pt x="0" y="0"/>
                </a:moveTo>
                <a:lnTo>
                  <a:pt x="18288000" y="0"/>
                </a:lnTo>
                <a:lnTo>
                  <a:pt x="18288000" y="10386400"/>
                </a:lnTo>
                <a:lnTo>
                  <a:pt x="0" y="103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t="-38038" b="-380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09768" y="0"/>
            <a:ext cx="2295723" cy="1755553"/>
          </a:xfrm>
          <a:custGeom>
            <a:avLst/>
            <a:gdLst/>
            <a:ahLst/>
            <a:cxnLst/>
            <a:rect l="l" t="t" r="r" b="b"/>
            <a:pathLst>
              <a:path w="2295723" h="1755553">
                <a:moveTo>
                  <a:pt x="0" y="0"/>
                </a:moveTo>
                <a:lnTo>
                  <a:pt x="2295723" y="0"/>
                </a:lnTo>
                <a:lnTo>
                  <a:pt x="2295723" y="1755553"/>
                </a:lnTo>
                <a:lnTo>
                  <a:pt x="0" y="1755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8171" y="1473738"/>
            <a:ext cx="17039829" cy="287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68"/>
              </a:lnSpc>
              <a:spcBef>
                <a:spcPct val="0"/>
              </a:spcBef>
            </a:pPr>
            <a:r>
              <a:rPr lang="en-US" sz="8763" spc="-438">
                <a:solidFill>
                  <a:srgbClr val="FFFFFF"/>
                </a:solidFill>
                <a:latin typeface="Amaranth"/>
                <a:ea typeface="Amaranth"/>
                <a:cs typeface="Amaranth"/>
                <a:sym typeface="Amaranth"/>
              </a:rPr>
              <a:t>RSNA Intracranial Aneurysm Detection</a:t>
            </a:r>
          </a:p>
          <a:p>
            <a:pPr algn="ctr">
              <a:lnSpc>
                <a:spcPts val="10760"/>
              </a:lnSpc>
              <a:spcBef>
                <a:spcPct val="0"/>
              </a:spcBef>
            </a:pPr>
            <a:endParaRPr lang="en-US" sz="8763" spc="-438">
              <a:solidFill>
                <a:srgbClr val="FFFFFF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0343" y="6964319"/>
            <a:ext cx="6588882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500" b="1" spc="-13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Presented by : </a:t>
            </a:r>
          </a:p>
          <a:p>
            <a:pPr algn="l"/>
            <a:r>
              <a:rPr lang="en-US" sz="2500" spc="-13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rPr>
              <a:t>Alen Sebastin (KGR22CS012)</a:t>
            </a:r>
          </a:p>
          <a:p>
            <a:pPr algn="l"/>
            <a:r>
              <a:rPr lang="en-US" sz="2500" spc="-13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rPr>
              <a:t>Muhammed Rayan (KGR22CS066)</a:t>
            </a:r>
          </a:p>
          <a:p>
            <a:pPr algn="l"/>
            <a:r>
              <a:rPr lang="en-US" sz="2500" spc="-13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rPr>
              <a:t>Subash M (KGR22CS090</a:t>
            </a:r>
          </a:p>
          <a:p>
            <a:pPr algn="l"/>
            <a:r>
              <a:rPr lang="en-US" sz="2500" spc="-13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rPr>
              <a:t>Tobin Tom (KGR22CS094)</a:t>
            </a:r>
          </a:p>
          <a:p>
            <a:pPr algn="l">
              <a:spcBef>
                <a:spcPct val="0"/>
              </a:spcBef>
            </a:pPr>
            <a:r>
              <a:rPr lang="en-US" sz="2500" spc="-138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Poppins"/>
                <a:sym typeface="Poppins"/>
              </a:rPr>
              <a:t>Ajas Ajmal (LKGR22CS101)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0343" y="4617632"/>
            <a:ext cx="4876683" cy="207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8"/>
              </a:lnSpc>
            </a:pPr>
            <a:r>
              <a:rPr lang="en-US" sz="2984" b="1" spc="-1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Guide :</a:t>
            </a:r>
          </a:p>
          <a:p>
            <a:pPr algn="l">
              <a:lnSpc>
                <a:spcPts val="4277"/>
              </a:lnSpc>
            </a:pPr>
            <a:r>
              <a:rPr lang="en-US" sz="3055" spc="-1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Mrs Athira S Nath</a:t>
            </a:r>
          </a:p>
          <a:p>
            <a:pPr algn="l">
              <a:lnSpc>
                <a:spcPts val="4178"/>
              </a:lnSpc>
            </a:pPr>
            <a:r>
              <a:rPr lang="en-US" sz="2984" spc="-1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Assistant Professor</a:t>
            </a:r>
          </a:p>
          <a:p>
            <a:pPr algn="l">
              <a:lnSpc>
                <a:spcPts val="3881"/>
              </a:lnSpc>
              <a:spcBef>
                <a:spcPct val="0"/>
              </a:spcBef>
            </a:pPr>
            <a:endParaRPr lang="en-US" sz="2984" spc="-14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063957" y="4926604"/>
            <a:ext cx="7545072" cy="419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299" b="1" spc="11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CO-ORDINATORS :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endParaRPr lang="en-US" sz="2299" b="1" spc="114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299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DR.OJUS THOMAS LEE 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299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ASSOCIATE PROFESSOR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299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DEPT OF CSE</a:t>
            </a:r>
          </a:p>
          <a:p>
            <a:pPr algn="l">
              <a:lnSpc>
                <a:spcPts val="2989"/>
              </a:lnSpc>
              <a:spcBef>
                <a:spcPct val="0"/>
              </a:spcBef>
            </a:pPr>
            <a:r>
              <a:rPr lang="en-US" sz="2299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COLLEGE OF ENGINEERING KIDANGOOR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endParaRPr lang="en-US" sz="2299" spc="11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399" spc="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JISHA C THANKAPPAN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399" spc="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ASSISTANT PROFESSOR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399" spc="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DEPT OF CSE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399" spc="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COLLEGE OF ENGINEERING KIDANGOOR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172643"/>
            <a:ext cx="9280256" cy="6492360"/>
          </a:xfrm>
          <a:custGeom>
            <a:avLst/>
            <a:gdLst/>
            <a:ahLst/>
            <a:cxnLst/>
            <a:rect l="l" t="t" r="r" b="b"/>
            <a:pathLst>
              <a:path w="9280256" h="6492360">
                <a:moveTo>
                  <a:pt x="0" y="0"/>
                </a:moveTo>
                <a:lnTo>
                  <a:pt x="9280256" y="0"/>
                </a:lnTo>
                <a:lnTo>
                  <a:pt x="9280256" y="6492360"/>
                </a:lnTo>
                <a:lnTo>
                  <a:pt x="0" y="6492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34404" y="3973789"/>
            <a:ext cx="10412652" cy="155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0"/>
              </a:lnSpc>
            </a:pPr>
            <a:r>
              <a:rPr lang="en-US" sz="121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2370608" y="1047750"/>
            <a:ext cx="1623060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867126"/>
            <a:ext cx="1341885" cy="37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299" spc="1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82658" y="2321646"/>
            <a:ext cx="19596577" cy="11107844"/>
          </a:xfrm>
          <a:custGeom>
            <a:avLst/>
            <a:gdLst/>
            <a:ahLst/>
            <a:cxnLst/>
            <a:rect l="l" t="t" r="r" b="b"/>
            <a:pathLst>
              <a:path w="19596577" h="11107844">
                <a:moveTo>
                  <a:pt x="19596577" y="0"/>
                </a:moveTo>
                <a:lnTo>
                  <a:pt x="0" y="0"/>
                </a:lnTo>
                <a:lnTo>
                  <a:pt x="0" y="11107845"/>
                </a:lnTo>
                <a:lnTo>
                  <a:pt x="19596577" y="11107845"/>
                </a:lnTo>
                <a:lnTo>
                  <a:pt x="19596577" y="0"/>
                </a:lnTo>
                <a:close/>
              </a:path>
            </a:pathLst>
          </a:custGeom>
          <a:blipFill>
            <a:blip r:embed="rId2"/>
            <a:stretch>
              <a:fillRect l="-1845" r="-27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42263" y="6053451"/>
            <a:ext cx="7338167" cy="7191404"/>
          </a:xfrm>
          <a:custGeom>
            <a:avLst/>
            <a:gdLst/>
            <a:ahLst/>
            <a:cxnLst/>
            <a:rect l="l" t="t" r="r" b="b"/>
            <a:pathLst>
              <a:path w="7338167" h="7191404">
                <a:moveTo>
                  <a:pt x="0" y="0"/>
                </a:moveTo>
                <a:lnTo>
                  <a:pt x="7338167" y="0"/>
                </a:lnTo>
                <a:lnTo>
                  <a:pt x="7338167" y="7191404"/>
                </a:lnTo>
                <a:lnTo>
                  <a:pt x="0" y="719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4893698" y="1008466"/>
            <a:ext cx="6796137" cy="77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  <a:spcBef>
                <a:spcPct val="0"/>
              </a:spcBef>
            </a:pPr>
            <a:r>
              <a:rPr lang="en-US" sz="4599" b="1" spc="22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64622" y="2452365"/>
            <a:ext cx="9805838" cy="305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1"/>
              </a:lnSpc>
            </a:pPr>
            <a:r>
              <a:rPr lang="en-US" sz="3086" spc="15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1 . ABSTRACT</a:t>
            </a:r>
          </a:p>
          <a:p>
            <a:pPr algn="l">
              <a:lnSpc>
                <a:spcPts val="4011"/>
              </a:lnSpc>
            </a:pPr>
            <a:r>
              <a:rPr lang="en-US" sz="3086" spc="15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2.  INTRODUCTION</a:t>
            </a:r>
          </a:p>
          <a:p>
            <a:pPr algn="l">
              <a:lnSpc>
                <a:spcPts val="4011"/>
              </a:lnSpc>
            </a:pPr>
            <a:r>
              <a:rPr lang="en-US" sz="3086" spc="15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3.  SYSTEM ARCHITECTURE</a:t>
            </a:r>
          </a:p>
          <a:p>
            <a:pPr algn="l">
              <a:lnSpc>
                <a:spcPts val="4011"/>
              </a:lnSpc>
            </a:pPr>
            <a:r>
              <a:rPr lang="en-US" sz="3086" spc="15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4.  LITERATURE SURVEY</a:t>
            </a:r>
          </a:p>
          <a:p>
            <a:pPr algn="l">
              <a:lnSpc>
                <a:spcPts val="4011"/>
              </a:lnSpc>
            </a:pPr>
            <a:r>
              <a:rPr lang="en-US" sz="3086" spc="15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5.  CONCLUSION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sz="3086" spc="15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6.  REFERENCES</a:t>
            </a:r>
          </a:p>
        </p:txBody>
      </p:sp>
      <p:sp>
        <p:nvSpPr>
          <p:cNvPr id="6" name="Freeform 6"/>
          <p:cNvSpPr/>
          <p:nvPr/>
        </p:nvSpPr>
        <p:spPr>
          <a:xfrm rot="-240953" flipV="1">
            <a:off x="14394024" y="-3810000"/>
            <a:ext cx="8397551" cy="8229600"/>
          </a:xfrm>
          <a:custGeom>
            <a:avLst/>
            <a:gdLst/>
            <a:ahLst/>
            <a:cxnLst/>
            <a:rect l="l" t="t" r="r" b="b"/>
            <a:pathLst>
              <a:path w="8397551" h="8229600">
                <a:moveTo>
                  <a:pt x="0" y="8229600"/>
                </a:moveTo>
                <a:lnTo>
                  <a:pt x="8397552" y="8229600"/>
                </a:lnTo>
                <a:lnTo>
                  <a:pt x="839755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1045" y="7173490"/>
            <a:ext cx="6092089" cy="5970247"/>
          </a:xfrm>
          <a:custGeom>
            <a:avLst/>
            <a:gdLst/>
            <a:ahLst/>
            <a:cxnLst/>
            <a:rect l="l" t="t" r="r" b="b"/>
            <a:pathLst>
              <a:path w="6092089" h="5970247">
                <a:moveTo>
                  <a:pt x="0" y="0"/>
                </a:moveTo>
                <a:lnTo>
                  <a:pt x="6092089" y="0"/>
                </a:lnTo>
                <a:lnTo>
                  <a:pt x="6092089" y="5970247"/>
                </a:lnTo>
                <a:lnTo>
                  <a:pt x="0" y="597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391042" flipH="1">
            <a:off x="-2471394" y="3750399"/>
            <a:ext cx="18967081" cy="10668983"/>
          </a:xfrm>
          <a:custGeom>
            <a:avLst/>
            <a:gdLst/>
            <a:ahLst/>
            <a:cxnLst/>
            <a:rect l="l" t="t" r="r" b="b"/>
            <a:pathLst>
              <a:path w="18967081" h="10668983">
                <a:moveTo>
                  <a:pt x="18967081" y="0"/>
                </a:moveTo>
                <a:lnTo>
                  <a:pt x="0" y="0"/>
                </a:lnTo>
                <a:lnTo>
                  <a:pt x="0" y="10668983"/>
                </a:lnTo>
                <a:lnTo>
                  <a:pt x="18967081" y="10668983"/>
                </a:lnTo>
                <a:lnTo>
                  <a:pt x="18967081" y="0"/>
                </a:lnTo>
                <a:close/>
              </a:path>
            </a:pathLst>
          </a:custGeom>
          <a:blipFill>
            <a:blip r:embed="rId3"/>
            <a:stretch>
              <a:fillRect l="-1450" r="-2396"/>
            </a:stretch>
          </a:blipFill>
        </p:spPr>
      </p:sp>
      <p:sp>
        <p:nvSpPr>
          <p:cNvPr id="4" name="Freeform 4"/>
          <p:cNvSpPr/>
          <p:nvPr/>
        </p:nvSpPr>
        <p:spPr>
          <a:xfrm rot="-240953" flipV="1">
            <a:off x="15702029" y="-4990645"/>
            <a:ext cx="7715177" cy="7438065"/>
          </a:xfrm>
          <a:custGeom>
            <a:avLst/>
            <a:gdLst/>
            <a:ahLst/>
            <a:cxnLst/>
            <a:rect l="l" t="t" r="r" b="b"/>
            <a:pathLst>
              <a:path w="7715177" h="7438065">
                <a:moveTo>
                  <a:pt x="0" y="7438066"/>
                </a:moveTo>
                <a:lnTo>
                  <a:pt x="7715178" y="7438066"/>
                </a:lnTo>
                <a:lnTo>
                  <a:pt x="7715178" y="0"/>
                </a:lnTo>
                <a:lnTo>
                  <a:pt x="0" y="0"/>
                </a:lnTo>
                <a:lnTo>
                  <a:pt x="0" y="7438066"/>
                </a:lnTo>
                <a:close/>
              </a:path>
            </a:pathLst>
          </a:custGeom>
          <a:blipFill>
            <a:blip r:embed="rId2"/>
            <a:stretch>
              <a:fillRect t="-825" b="-82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42964" y="774740"/>
            <a:ext cx="7401036" cy="9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b="1" spc="-3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ABSTRACT</a:t>
            </a:r>
          </a:p>
        </p:txBody>
      </p:sp>
      <p:sp>
        <p:nvSpPr>
          <p:cNvPr id="6" name="Freeform 6"/>
          <p:cNvSpPr/>
          <p:nvPr/>
        </p:nvSpPr>
        <p:spPr>
          <a:xfrm>
            <a:off x="-2237484" y="7138233"/>
            <a:ext cx="5928624" cy="5810051"/>
          </a:xfrm>
          <a:custGeom>
            <a:avLst/>
            <a:gdLst/>
            <a:ahLst/>
            <a:cxnLst/>
            <a:rect l="l" t="t" r="r" b="b"/>
            <a:pathLst>
              <a:path w="5928624" h="5810051">
                <a:moveTo>
                  <a:pt x="0" y="0"/>
                </a:moveTo>
                <a:lnTo>
                  <a:pt x="5928624" y="0"/>
                </a:lnTo>
                <a:lnTo>
                  <a:pt x="5928624" y="5810051"/>
                </a:lnTo>
                <a:lnTo>
                  <a:pt x="0" y="5810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109886" y="2137266"/>
            <a:ext cx="15329494" cy="11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INTRACRANIAL ANEURYSMS ARE ABNORMAL DILATIONS OF BLOOD VESSELS IN THE BRAIN THAT MAY RUPTURE AND CAUSE LIFE-THREATENING HEMORRHAGE.</a:t>
            </a:r>
          </a:p>
          <a:p>
            <a:pPr algn="l">
              <a:lnSpc>
                <a:spcPts val="2989"/>
              </a:lnSpc>
            </a:pPr>
            <a:endParaRPr lang="en-US" sz="2299" spc="114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09886" y="3222481"/>
            <a:ext cx="15329494" cy="11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EARLY DETECTION AND LOCALIZATION ARE CRITICAL FOR TIMELY TREATMENT AND PREVENTION OF RUPTURE.</a:t>
            </a:r>
          </a:p>
          <a:p>
            <a:pPr algn="l">
              <a:lnSpc>
                <a:spcPts val="2989"/>
              </a:lnSpc>
            </a:pPr>
            <a:endParaRPr lang="en-US" sz="2299" spc="114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09886" y="4191352"/>
            <a:ext cx="15329494" cy="11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THIS PROJECT USES THE RSNA INTRACRANIAL ANEURYSM DETECTION DATASET, CONTAINING MULTI-SITE CTA, MRA, AND MRI SERIES WITH EXPERT ANNOTATIONS.</a:t>
            </a:r>
          </a:p>
          <a:p>
            <a:pPr algn="l">
              <a:lnSpc>
                <a:spcPts val="2989"/>
              </a:lnSpc>
            </a:pPr>
            <a:endParaRPr lang="en-US" sz="2299" spc="114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09886" y="5276567"/>
            <a:ext cx="16020544" cy="151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DEEP LEARNING MODELS ARE APPLIED TO AUTOMATICALLY CLASSIFY PRESENCE OF ANEURYSMS AND LOCALIZE THEM INTO 13 PREDEFINED BRAIN LOCATIONS.</a:t>
            </a:r>
          </a:p>
          <a:p>
            <a:pPr algn="l">
              <a:lnSpc>
                <a:spcPts val="2989"/>
              </a:lnSpc>
            </a:pPr>
            <a:endParaRPr lang="en-US" sz="2299" spc="114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  <a:p>
            <a:pPr algn="l">
              <a:lnSpc>
                <a:spcPts val="2989"/>
              </a:lnSpc>
            </a:pPr>
            <a:endParaRPr lang="en-US" sz="2299" spc="114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09886" y="6431175"/>
            <a:ext cx="16020544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THE GOAL IS TO BUILD A RELIABLE, GENERALIZABLE TOOL TO SUPPORT RADIOLOGISTS IN FASTER AND MORE ACCURATE ANEURYSM DETECTION.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1042" flipH="1">
            <a:off x="-2651373" y="3273847"/>
            <a:ext cx="19867614" cy="11175533"/>
          </a:xfrm>
          <a:custGeom>
            <a:avLst/>
            <a:gdLst/>
            <a:ahLst/>
            <a:cxnLst/>
            <a:rect l="l" t="t" r="r" b="b"/>
            <a:pathLst>
              <a:path w="19867614" h="11175533">
                <a:moveTo>
                  <a:pt x="19867613" y="0"/>
                </a:moveTo>
                <a:lnTo>
                  <a:pt x="0" y="0"/>
                </a:lnTo>
                <a:lnTo>
                  <a:pt x="0" y="11175532"/>
                </a:lnTo>
                <a:lnTo>
                  <a:pt x="19867613" y="11175532"/>
                </a:lnTo>
                <a:lnTo>
                  <a:pt x="19867613" y="0"/>
                </a:lnTo>
                <a:close/>
              </a:path>
            </a:pathLst>
          </a:custGeom>
          <a:blipFill>
            <a:blip r:embed="rId2"/>
            <a:stretch>
              <a:fillRect l="-1450" r="-2396"/>
            </a:stretch>
          </a:blipFill>
        </p:spPr>
      </p:sp>
      <p:sp>
        <p:nvSpPr>
          <p:cNvPr id="3" name="Freeform 3"/>
          <p:cNvSpPr/>
          <p:nvPr/>
        </p:nvSpPr>
        <p:spPr>
          <a:xfrm rot="-240953" flipV="1">
            <a:off x="14832868" y="-6196064"/>
            <a:ext cx="8397551" cy="8229600"/>
          </a:xfrm>
          <a:custGeom>
            <a:avLst/>
            <a:gdLst/>
            <a:ahLst/>
            <a:cxnLst/>
            <a:rect l="l" t="t" r="r" b="b"/>
            <a:pathLst>
              <a:path w="8397551" h="8229600">
                <a:moveTo>
                  <a:pt x="0" y="8229600"/>
                </a:moveTo>
                <a:lnTo>
                  <a:pt x="8397551" y="8229600"/>
                </a:lnTo>
                <a:lnTo>
                  <a:pt x="8397551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42263" y="7434803"/>
            <a:ext cx="5928624" cy="5810051"/>
          </a:xfrm>
          <a:custGeom>
            <a:avLst/>
            <a:gdLst/>
            <a:ahLst/>
            <a:cxnLst/>
            <a:rect l="l" t="t" r="r" b="b"/>
            <a:pathLst>
              <a:path w="5928624" h="5810051">
                <a:moveTo>
                  <a:pt x="0" y="0"/>
                </a:moveTo>
                <a:lnTo>
                  <a:pt x="5928623" y="0"/>
                </a:lnTo>
                <a:lnTo>
                  <a:pt x="5928623" y="5810052"/>
                </a:lnTo>
                <a:lnTo>
                  <a:pt x="0" y="5810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742964" y="774740"/>
            <a:ext cx="7401036" cy="88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b="1" spc="-34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3225644" y="7023995"/>
            <a:ext cx="9121271" cy="5819915"/>
          </a:xfrm>
          <a:custGeom>
            <a:avLst/>
            <a:gdLst/>
            <a:ahLst/>
            <a:cxnLst/>
            <a:rect l="l" t="t" r="r" b="b"/>
            <a:pathLst>
              <a:path w="9121271" h="5819915">
                <a:moveTo>
                  <a:pt x="9121271" y="0"/>
                </a:moveTo>
                <a:lnTo>
                  <a:pt x="0" y="0"/>
                </a:lnTo>
                <a:lnTo>
                  <a:pt x="0" y="5819916"/>
                </a:lnTo>
                <a:lnTo>
                  <a:pt x="9121271" y="5819916"/>
                </a:lnTo>
                <a:lnTo>
                  <a:pt x="91212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75164" y="2288911"/>
            <a:ext cx="15211115" cy="11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Problem significance : intracranial aneurysms are common but often missed due to small size, variability, and imaging complexity.</a:t>
            </a:r>
          </a:p>
          <a:p>
            <a:pPr algn="l">
              <a:lnSpc>
                <a:spcPts val="2989"/>
              </a:lnSpc>
            </a:pPr>
            <a:endParaRPr lang="en-US" sz="2299" spc="114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75164" y="3202994"/>
            <a:ext cx="15346175" cy="74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Clinical challenge : manual review of </a:t>
            </a:r>
            <a:r>
              <a:rPr lang="en-US" sz="2299" spc="114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cta</a:t>
            </a: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/</a:t>
            </a:r>
            <a:r>
              <a:rPr lang="en-US" sz="2299" spc="114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mra</a:t>
            </a: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 scans is time-consuming and prone to diagnostic errors.</a:t>
            </a:r>
          </a:p>
          <a:p>
            <a:pPr algn="l">
              <a:lnSpc>
                <a:spcPts val="2989"/>
              </a:lnSpc>
            </a:pPr>
            <a:endParaRPr lang="en-US" sz="2299" spc="114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75164" y="4099558"/>
            <a:ext cx="15211115" cy="11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Project focus: develop an ai-based pipeline to automatically detect and localize aneurysms in large-scale brain imaging data.</a:t>
            </a:r>
          </a:p>
          <a:p>
            <a:pPr algn="l">
              <a:lnSpc>
                <a:spcPts val="2989"/>
              </a:lnSpc>
            </a:pPr>
            <a:endParaRPr lang="en-US" sz="2299" spc="114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75164" y="5184773"/>
            <a:ext cx="15346175" cy="11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Dataset: </a:t>
            </a:r>
            <a:r>
              <a:rPr lang="en-US" sz="2299" spc="114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rsna</a:t>
            </a: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 provides a diverse, multi-institutional dataset with labeled aneurysm cases and segmentation subset for training robust models.</a:t>
            </a:r>
          </a:p>
          <a:p>
            <a:pPr algn="l">
              <a:lnSpc>
                <a:spcPts val="2989"/>
              </a:lnSpc>
            </a:pPr>
            <a:endParaRPr lang="en-US" sz="2299" spc="114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57117" y="6099173"/>
            <a:ext cx="15229163" cy="74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Methodology overview: preprocessing of </a:t>
            </a:r>
            <a:r>
              <a:rPr lang="en-US" sz="2299" spc="114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dicom</a:t>
            </a: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 images, training of deep learning models (2d/3d </a:t>
            </a:r>
            <a:r>
              <a:rPr lang="en-US" sz="2299" spc="114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cnns</a:t>
            </a: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, segmentation networks), and evaluation with </a:t>
            </a:r>
            <a:r>
              <a:rPr lang="en-US" sz="2299" spc="114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kaggle’s</a:t>
            </a: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 provided </a:t>
            </a:r>
            <a:r>
              <a:rPr lang="en-US" sz="2299" spc="114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api</a:t>
            </a:r>
            <a:endParaRPr lang="en-US" sz="2299" spc="114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1042" flipH="1">
            <a:off x="-2651373" y="3273847"/>
            <a:ext cx="19867614" cy="11175533"/>
          </a:xfrm>
          <a:custGeom>
            <a:avLst/>
            <a:gdLst/>
            <a:ahLst/>
            <a:cxnLst/>
            <a:rect l="l" t="t" r="r" b="b"/>
            <a:pathLst>
              <a:path w="19867614" h="11175533">
                <a:moveTo>
                  <a:pt x="19867613" y="0"/>
                </a:moveTo>
                <a:lnTo>
                  <a:pt x="0" y="0"/>
                </a:lnTo>
                <a:lnTo>
                  <a:pt x="0" y="11175532"/>
                </a:lnTo>
                <a:lnTo>
                  <a:pt x="19867613" y="11175532"/>
                </a:lnTo>
                <a:lnTo>
                  <a:pt x="19867613" y="0"/>
                </a:lnTo>
                <a:close/>
              </a:path>
            </a:pathLst>
          </a:custGeom>
          <a:blipFill>
            <a:blip r:embed="rId2"/>
            <a:stretch>
              <a:fillRect l="-1450" r="-2396"/>
            </a:stretch>
          </a:blipFill>
        </p:spPr>
      </p:sp>
      <p:sp>
        <p:nvSpPr>
          <p:cNvPr id="3" name="Freeform 3"/>
          <p:cNvSpPr/>
          <p:nvPr/>
        </p:nvSpPr>
        <p:spPr>
          <a:xfrm rot="-240953" flipV="1">
            <a:off x="14832868" y="-6196064"/>
            <a:ext cx="8397551" cy="8229600"/>
          </a:xfrm>
          <a:custGeom>
            <a:avLst/>
            <a:gdLst/>
            <a:ahLst/>
            <a:cxnLst/>
            <a:rect l="l" t="t" r="r" b="b"/>
            <a:pathLst>
              <a:path w="8397551" h="8229600">
                <a:moveTo>
                  <a:pt x="0" y="8229600"/>
                </a:moveTo>
                <a:lnTo>
                  <a:pt x="8397551" y="8229600"/>
                </a:lnTo>
                <a:lnTo>
                  <a:pt x="8397551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42263" y="7434803"/>
            <a:ext cx="5928624" cy="5810051"/>
          </a:xfrm>
          <a:custGeom>
            <a:avLst/>
            <a:gdLst/>
            <a:ahLst/>
            <a:cxnLst/>
            <a:rect l="l" t="t" r="r" b="b"/>
            <a:pathLst>
              <a:path w="5928624" h="5810051">
                <a:moveTo>
                  <a:pt x="0" y="0"/>
                </a:moveTo>
                <a:lnTo>
                  <a:pt x="5928623" y="0"/>
                </a:lnTo>
                <a:lnTo>
                  <a:pt x="5928623" y="5810052"/>
                </a:lnTo>
                <a:lnTo>
                  <a:pt x="0" y="5810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>
            <a:off x="13225644" y="7023995"/>
            <a:ext cx="9121271" cy="5819915"/>
          </a:xfrm>
          <a:custGeom>
            <a:avLst/>
            <a:gdLst/>
            <a:ahLst/>
            <a:cxnLst/>
            <a:rect l="l" t="t" r="r" b="b"/>
            <a:pathLst>
              <a:path w="9121271" h="5819915">
                <a:moveTo>
                  <a:pt x="9121271" y="0"/>
                </a:moveTo>
                <a:lnTo>
                  <a:pt x="0" y="0"/>
                </a:lnTo>
                <a:lnTo>
                  <a:pt x="0" y="5819916"/>
                </a:lnTo>
                <a:lnTo>
                  <a:pt x="9121271" y="5819916"/>
                </a:lnTo>
                <a:lnTo>
                  <a:pt x="91212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52555" y="1993615"/>
            <a:ext cx="12037779" cy="6299771"/>
          </a:xfrm>
          <a:custGeom>
            <a:avLst/>
            <a:gdLst/>
            <a:ahLst/>
            <a:cxnLst/>
            <a:rect l="l" t="t" r="r" b="b"/>
            <a:pathLst>
              <a:path w="12037779" h="6299771">
                <a:moveTo>
                  <a:pt x="0" y="0"/>
                </a:moveTo>
                <a:lnTo>
                  <a:pt x="12037778" y="0"/>
                </a:lnTo>
                <a:lnTo>
                  <a:pt x="12037778" y="6299770"/>
                </a:lnTo>
                <a:lnTo>
                  <a:pt x="0" y="6299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90" t="-4892" r="-2073" b="-247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22049" y="721750"/>
            <a:ext cx="7096185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9"/>
              </a:lnSpc>
              <a:spcBef>
                <a:spcPct val="0"/>
              </a:spcBef>
            </a:pPr>
            <a:r>
              <a:rPr lang="en-US" sz="6199" b="1" spc="3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CONT....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8651" y="2334595"/>
            <a:ext cx="19638105" cy="11131383"/>
          </a:xfrm>
          <a:custGeom>
            <a:avLst/>
            <a:gdLst/>
            <a:ahLst/>
            <a:cxnLst/>
            <a:rect l="l" t="t" r="r" b="b"/>
            <a:pathLst>
              <a:path w="19638105" h="11131383">
                <a:moveTo>
                  <a:pt x="0" y="0"/>
                </a:moveTo>
                <a:lnTo>
                  <a:pt x="19638105" y="0"/>
                </a:lnTo>
                <a:lnTo>
                  <a:pt x="19638105" y="11131384"/>
                </a:lnTo>
                <a:lnTo>
                  <a:pt x="0" y="11131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5" r="-279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971153" y="6730362"/>
            <a:ext cx="9121271" cy="5819915"/>
          </a:xfrm>
          <a:custGeom>
            <a:avLst/>
            <a:gdLst/>
            <a:ahLst/>
            <a:cxnLst/>
            <a:rect l="l" t="t" r="r" b="b"/>
            <a:pathLst>
              <a:path w="9121271" h="5819915">
                <a:moveTo>
                  <a:pt x="9121271" y="0"/>
                </a:moveTo>
                <a:lnTo>
                  <a:pt x="0" y="0"/>
                </a:lnTo>
                <a:lnTo>
                  <a:pt x="0" y="5819915"/>
                </a:lnTo>
                <a:lnTo>
                  <a:pt x="9121271" y="5819915"/>
                </a:lnTo>
                <a:lnTo>
                  <a:pt x="912127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1897" y="3462975"/>
            <a:ext cx="17557010" cy="2661915"/>
          </a:xfrm>
          <a:custGeom>
            <a:avLst/>
            <a:gdLst/>
            <a:ahLst/>
            <a:cxnLst/>
            <a:rect l="l" t="t" r="r" b="b"/>
            <a:pathLst>
              <a:path w="17557010" h="2661915">
                <a:moveTo>
                  <a:pt x="0" y="0"/>
                </a:moveTo>
                <a:lnTo>
                  <a:pt x="17557010" y="0"/>
                </a:lnTo>
                <a:lnTo>
                  <a:pt x="17557010" y="2661915"/>
                </a:lnTo>
                <a:lnTo>
                  <a:pt x="0" y="2661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40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1897" y="923925"/>
            <a:ext cx="11297453" cy="106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9"/>
              </a:lnSpc>
              <a:spcBef>
                <a:spcPct val="0"/>
              </a:spcBef>
            </a:pPr>
            <a:r>
              <a:rPr lang="en-US" sz="6299" b="1" spc="31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1042" flipH="1">
            <a:off x="-2651373" y="3273847"/>
            <a:ext cx="19867614" cy="11175533"/>
          </a:xfrm>
          <a:custGeom>
            <a:avLst/>
            <a:gdLst/>
            <a:ahLst/>
            <a:cxnLst/>
            <a:rect l="l" t="t" r="r" b="b"/>
            <a:pathLst>
              <a:path w="19867614" h="11175533">
                <a:moveTo>
                  <a:pt x="19867613" y="0"/>
                </a:moveTo>
                <a:lnTo>
                  <a:pt x="0" y="0"/>
                </a:lnTo>
                <a:lnTo>
                  <a:pt x="0" y="11175532"/>
                </a:lnTo>
                <a:lnTo>
                  <a:pt x="19867613" y="11175532"/>
                </a:lnTo>
                <a:lnTo>
                  <a:pt x="19867613" y="0"/>
                </a:lnTo>
                <a:close/>
              </a:path>
            </a:pathLst>
          </a:custGeom>
          <a:blipFill>
            <a:blip r:embed="rId2"/>
            <a:stretch>
              <a:fillRect l="-1450" r="-2396"/>
            </a:stretch>
          </a:blipFill>
        </p:spPr>
      </p:sp>
      <p:sp>
        <p:nvSpPr>
          <p:cNvPr id="3" name="Freeform 3"/>
          <p:cNvSpPr/>
          <p:nvPr/>
        </p:nvSpPr>
        <p:spPr>
          <a:xfrm rot="-240953" flipV="1">
            <a:off x="14832868" y="-6196064"/>
            <a:ext cx="8397551" cy="8229600"/>
          </a:xfrm>
          <a:custGeom>
            <a:avLst/>
            <a:gdLst/>
            <a:ahLst/>
            <a:cxnLst/>
            <a:rect l="l" t="t" r="r" b="b"/>
            <a:pathLst>
              <a:path w="8397551" h="8229600">
                <a:moveTo>
                  <a:pt x="0" y="8229600"/>
                </a:moveTo>
                <a:lnTo>
                  <a:pt x="8397551" y="8229600"/>
                </a:lnTo>
                <a:lnTo>
                  <a:pt x="8397551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42263" y="7434803"/>
            <a:ext cx="5928624" cy="5810051"/>
          </a:xfrm>
          <a:custGeom>
            <a:avLst/>
            <a:gdLst/>
            <a:ahLst/>
            <a:cxnLst/>
            <a:rect l="l" t="t" r="r" b="b"/>
            <a:pathLst>
              <a:path w="5928624" h="5810051">
                <a:moveTo>
                  <a:pt x="0" y="0"/>
                </a:moveTo>
                <a:lnTo>
                  <a:pt x="5928623" y="0"/>
                </a:lnTo>
                <a:lnTo>
                  <a:pt x="5928623" y="5810052"/>
                </a:lnTo>
                <a:lnTo>
                  <a:pt x="0" y="5810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>
            <a:off x="13225644" y="7023995"/>
            <a:ext cx="9121271" cy="5819915"/>
          </a:xfrm>
          <a:custGeom>
            <a:avLst/>
            <a:gdLst/>
            <a:ahLst/>
            <a:cxnLst/>
            <a:rect l="l" t="t" r="r" b="b"/>
            <a:pathLst>
              <a:path w="9121271" h="5819915">
                <a:moveTo>
                  <a:pt x="9121271" y="0"/>
                </a:moveTo>
                <a:lnTo>
                  <a:pt x="0" y="0"/>
                </a:lnTo>
                <a:lnTo>
                  <a:pt x="0" y="5819916"/>
                </a:lnTo>
                <a:lnTo>
                  <a:pt x="9121271" y="5819916"/>
                </a:lnTo>
                <a:lnTo>
                  <a:pt x="91212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2049" y="658177"/>
            <a:ext cx="8853784" cy="66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9"/>
              </a:lnSpc>
              <a:spcBef>
                <a:spcPct val="0"/>
              </a:spcBef>
            </a:pPr>
            <a:r>
              <a:rPr lang="en-US" sz="3899" b="1" spc="1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SURVEY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4422" y="1807329"/>
            <a:ext cx="14413116" cy="11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 MANY RESEARCH STUDIES USE DEEP LEARNING MODELS LIKE 2D/3D CNNS AND U-NET TO DETECT AND SEGMENT BRAIN ANEURYSMS FROM CT AND MRI IMAGES.</a:t>
            </a:r>
          </a:p>
          <a:p>
            <a:pPr algn="l">
              <a:lnSpc>
                <a:spcPts val="2989"/>
              </a:lnSpc>
            </a:pPr>
            <a:endParaRPr lang="en-US" sz="2299" spc="114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74422" y="3273544"/>
            <a:ext cx="15184878" cy="11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LARGE DATASETS SUCH AS THE RSNA INTRACRANIAL ANEURYSM DETECTION DATASET PROVIDE MULTI-HOSPITAL DATA THAT IMPROVE MODEL TRAINING AND EVALUATION.</a:t>
            </a:r>
          </a:p>
          <a:p>
            <a:pPr algn="l">
              <a:lnSpc>
                <a:spcPts val="2989"/>
              </a:lnSpc>
            </a:pPr>
            <a:endParaRPr lang="en-US" sz="2299" spc="114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74422" y="4735502"/>
            <a:ext cx="14937185" cy="11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989"/>
              </a:lnSpc>
              <a:buFont typeface="Arial"/>
              <a:buChar char="•"/>
            </a:pPr>
            <a:r>
              <a:rPr lang="en-US" sz="2299" spc="114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STUDIES SHOW THAT AI MODELS CAN ACHIEVE HIGH ACCURACY, BUT THEY OFTEN STRUGGLE WITH VERY SMALL ANEURYSMS AND NEED CAREFUL VALIDATION ACROSS DIFFERENT SCANNERS AND HOSPITALS.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1042" flipH="1">
            <a:off x="-3178353" y="3408907"/>
            <a:ext cx="19867614" cy="11175533"/>
          </a:xfrm>
          <a:custGeom>
            <a:avLst/>
            <a:gdLst/>
            <a:ahLst/>
            <a:cxnLst/>
            <a:rect l="l" t="t" r="r" b="b"/>
            <a:pathLst>
              <a:path w="19867614" h="11175533">
                <a:moveTo>
                  <a:pt x="19867614" y="0"/>
                </a:moveTo>
                <a:lnTo>
                  <a:pt x="0" y="0"/>
                </a:lnTo>
                <a:lnTo>
                  <a:pt x="0" y="11175533"/>
                </a:lnTo>
                <a:lnTo>
                  <a:pt x="19867614" y="11175533"/>
                </a:lnTo>
                <a:lnTo>
                  <a:pt x="19867614" y="0"/>
                </a:lnTo>
                <a:close/>
              </a:path>
            </a:pathLst>
          </a:custGeom>
          <a:blipFill>
            <a:blip r:embed="rId2"/>
            <a:stretch>
              <a:fillRect l="-1450" r="-2396"/>
            </a:stretch>
          </a:blipFill>
        </p:spPr>
      </p:sp>
      <p:sp>
        <p:nvSpPr>
          <p:cNvPr id="3" name="Freeform 3"/>
          <p:cNvSpPr/>
          <p:nvPr/>
        </p:nvSpPr>
        <p:spPr>
          <a:xfrm rot="-240953" flipV="1">
            <a:off x="14832868" y="-6196064"/>
            <a:ext cx="8397551" cy="8229600"/>
          </a:xfrm>
          <a:custGeom>
            <a:avLst/>
            <a:gdLst/>
            <a:ahLst/>
            <a:cxnLst/>
            <a:rect l="l" t="t" r="r" b="b"/>
            <a:pathLst>
              <a:path w="8397551" h="8229600">
                <a:moveTo>
                  <a:pt x="0" y="8229600"/>
                </a:moveTo>
                <a:lnTo>
                  <a:pt x="8397551" y="8229600"/>
                </a:lnTo>
                <a:lnTo>
                  <a:pt x="8397551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42263" y="7434803"/>
            <a:ext cx="5928624" cy="5810051"/>
          </a:xfrm>
          <a:custGeom>
            <a:avLst/>
            <a:gdLst/>
            <a:ahLst/>
            <a:cxnLst/>
            <a:rect l="l" t="t" r="r" b="b"/>
            <a:pathLst>
              <a:path w="5928624" h="5810051">
                <a:moveTo>
                  <a:pt x="0" y="0"/>
                </a:moveTo>
                <a:lnTo>
                  <a:pt x="5928623" y="0"/>
                </a:lnTo>
                <a:lnTo>
                  <a:pt x="5928623" y="5810052"/>
                </a:lnTo>
                <a:lnTo>
                  <a:pt x="0" y="5810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>
            <a:off x="13225644" y="7023995"/>
            <a:ext cx="9121271" cy="5819915"/>
          </a:xfrm>
          <a:custGeom>
            <a:avLst/>
            <a:gdLst/>
            <a:ahLst/>
            <a:cxnLst/>
            <a:rect l="l" t="t" r="r" b="b"/>
            <a:pathLst>
              <a:path w="9121271" h="5819915">
                <a:moveTo>
                  <a:pt x="9121271" y="0"/>
                </a:moveTo>
                <a:lnTo>
                  <a:pt x="0" y="0"/>
                </a:lnTo>
                <a:lnTo>
                  <a:pt x="0" y="5819916"/>
                </a:lnTo>
                <a:lnTo>
                  <a:pt x="9121271" y="5819916"/>
                </a:lnTo>
                <a:lnTo>
                  <a:pt x="91212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2049" y="658177"/>
            <a:ext cx="8853784" cy="63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9"/>
              </a:lnSpc>
              <a:spcBef>
                <a:spcPct val="0"/>
              </a:spcBef>
            </a:pPr>
            <a:r>
              <a:rPr lang="en-US" sz="3899" b="1" spc="19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5628" y="1927596"/>
            <a:ext cx="16372372" cy="433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548" lvl="1" indent="-254274" algn="l">
              <a:lnSpc>
                <a:spcPts val="3062"/>
              </a:lnSpc>
              <a:buFont typeface="Arial"/>
              <a:buChar char="•"/>
            </a:pPr>
            <a:r>
              <a:rPr lang="en-US" sz="2000" spc="117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 Deep Learning Can Effectively Detect And Localize Intracranial Aneurysms, Helping Radiologists In Faster Diagnosis.</a:t>
            </a:r>
          </a:p>
          <a:p>
            <a:pPr algn="l">
              <a:lnSpc>
                <a:spcPts val="3062"/>
              </a:lnSpc>
            </a:pPr>
            <a:endParaRPr lang="en-US" sz="2000" spc="117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  <a:p>
            <a:pPr algn="l">
              <a:lnSpc>
                <a:spcPts val="3062"/>
              </a:lnSpc>
            </a:pPr>
            <a:endParaRPr lang="en-US" sz="2000" spc="117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  <a:p>
            <a:pPr marL="508548" lvl="1" indent="-254274" algn="l">
              <a:lnSpc>
                <a:spcPts val="3062"/>
              </a:lnSpc>
              <a:buFont typeface="Arial"/>
              <a:buChar char="•"/>
            </a:pPr>
            <a:r>
              <a:rPr lang="en-US" sz="2000" spc="117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 Preprocessing And Proper Data Handling Are Very Important To Get Reliable Results Across Different Hospitals.</a:t>
            </a:r>
          </a:p>
          <a:p>
            <a:pPr algn="l">
              <a:lnSpc>
                <a:spcPts val="3062"/>
              </a:lnSpc>
            </a:pPr>
            <a:endParaRPr lang="en-US" sz="2000" spc="117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  <a:p>
            <a:pPr marL="508548" lvl="1" indent="-254274" algn="l">
              <a:lnSpc>
                <a:spcPts val="3062"/>
              </a:lnSpc>
              <a:buFont typeface="Arial"/>
              <a:buChar char="•"/>
            </a:pPr>
            <a:r>
              <a:rPr lang="en-US" sz="2000" spc="117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Models Still Face Challenges With Small Aneurysms And False Positives, Which Need Improvement.</a:t>
            </a:r>
          </a:p>
          <a:p>
            <a:pPr algn="l">
              <a:lnSpc>
                <a:spcPts val="3062"/>
              </a:lnSpc>
            </a:pPr>
            <a:endParaRPr lang="en-US" sz="2000" spc="117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  <a:p>
            <a:pPr marL="508548" lvl="1" indent="-254274" algn="l">
              <a:lnSpc>
                <a:spcPts val="3062"/>
              </a:lnSpc>
              <a:buFont typeface="Arial"/>
              <a:buChar char="•"/>
            </a:pPr>
            <a:r>
              <a:rPr lang="en-US" sz="2000" spc="117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 Using A Hybrid Pipeline (Preprocessing + 3d Segmentation + False Positive Reduction) Gives Better Accuracy.</a:t>
            </a:r>
          </a:p>
          <a:p>
            <a:pPr algn="l">
              <a:lnSpc>
                <a:spcPts val="3062"/>
              </a:lnSpc>
            </a:pPr>
            <a:endParaRPr lang="en-US" sz="2000" spc="117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Poppins Bold"/>
              <a:sym typeface="Poppins Bold"/>
            </a:endParaRPr>
          </a:p>
          <a:p>
            <a:pPr marL="508548" lvl="1" indent="-254274" algn="l">
              <a:lnSpc>
                <a:spcPts val="3062"/>
              </a:lnSpc>
              <a:buFont typeface="Arial"/>
              <a:buChar char="•"/>
            </a:pPr>
            <a:r>
              <a:rPr lang="en-US" sz="2000" spc="117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Poppins Bold"/>
                <a:sym typeface="Poppins Bold"/>
              </a:rPr>
              <a:t> With Further Validation And Clinical Testing, This Approach Can Support Doctors In Real-world Practice And Improve Patient Safety.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1042" flipH="1">
            <a:off x="-4284866" y="2820078"/>
            <a:ext cx="19867614" cy="11175533"/>
          </a:xfrm>
          <a:custGeom>
            <a:avLst/>
            <a:gdLst/>
            <a:ahLst/>
            <a:cxnLst/>
            <a:rect l="l" t="t" r="r" b="b"/>
            <a:pathLst>
              <a:path w="19867614" h="11175533">
                <a:moveTo>
                  <a:pt x="19867614" y="0"/>
                </a:moveTo>
                <a:lnTo>
                  <a:pt x="0" y="0"/>
                </a:lnTo>
                <a:lnTo>
                  <a:pt x="0" y="11175533"/>
                </a:lnTo>
                <a:lnTo>
                  <a:pt x="19867614" y="11175533"/>
                </a:lnTo>
                <a:lnTo>
                  <a:pt x="19867614" y="0"/>
                </a:lnTo>
                <a:close/>
              </a:path>
            </a:pathLst>
          </a:custGeom>
          <a:blipFill>
            <a:blip r:embed="rId2"/>
            <a:stretch>
              <a:fillRect l="-1450" r="-2396"/>
            </a:stretch>
          </a:blipFill>
        </p:spPr>
      </p:sp>
      <p:sp>
        <p:nvSpPr>
          <p:cNvPr id="3" name="Freeform 3"/>
          <p:cNvSpPr/>
          <p:nvPr/>
        </p:nvSpPr>
        <p:spPr>
          <a:xfrm rot="-240953" flipV="1">
            <a:off x="15025518" y="-6196755"/>
            <a:ext cx="8397551" cy="8229600"/>
          </a:xfrm>
          <a:custGeom>
            <a:avLst/>
            <a:gdLst/>
            <a:ahLst/>
            <a:cxnLst/>
            <a:rect l="l" t="t" r="r" b="b"/>
            <a:pathLst>
              <a:path w="8397551" h="8229600">
                <a:moveTo>
                  <a:pt x="0" y="8229600"/>
                </a:moveTo>
                <a:lnTo>
                  <a:pt x="8397551" y="8229600"/>
                </a:lnTo>
                <a:lnTo>
                  <a:pt x="8397551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42263" y="7434803"/>
            <a:ext cx="5928624" cy="5810051"/>
          </a:xfrm>
          <a:custGeom>
            <a:avLst/>
            <a:gdLst/>
            <a:ahLst/>
            <a:cxnLst/>
            <a:rect l="l" t="t" r="r" b="b"/>
            <a:pathLst>
              <a:path w="5928624" h="5810051">
                <a:moveTo>
                  <a:pt x="0" y="0"/>
                </a:moveTo>
                <a:lnTo>
                  <a:pt x="5928623" y="0"/>
                </a:lnTo>
                <a:lnTo>
                  <a:pt x="5928623" y="5810052"/>
                </a:lnTo>
                <a:lnTo>
                  <a:pt x="0" y="5810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>
            <a:off x="13225644" y="7023995"/>
            <a:ext cx="9121271" cy="5819915"/>
          </a:xfrm>
          <a:custGeom>
            <a:avLst/>
            <a:gdLst/>
            <a:ahLst/>
            <a:cxnLst/>
            <a:rect l="l" t="t" r="r" b="b"/>
            <a:pathLst>
              <a:path w="9121271" h="5819915">
                <a:moveTo>
                  <a:pt x="9121271" y="0"/>
                </a:moveTo>
                <a:lnTo>
                  <a:pt x="0" y="0"/>
                </a:lnTo>
                <a:lnTo>
                  <a:pt x="0" y="5819916"/>
                </a:lnTo>
                <a:lnTo>
                  <a:pt x="9121271" y="5819916"/>
                </a:lnTo>
                <a:lnTo>
                  <a:pt x="912127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2049" y="658177"/>
            <a:ext cx="8853784" cy="66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9"/>
              </a:lnSpc>
              <a:spcBef>
                <a:spcPct val="0"/>
              </a:spcBef>
            </a:pPr>
            <a:r>
              <a:rPr lang="en-US" sz="3899" b="1" spc="1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68669" y="1705068"/>
            <a:ext cx="16319331" cy="135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948" lvl="1" indent="-294974" algn="l">
              <a:lnSpc>
                <a:spcPts val="3552"/>
              </a:lnSpc>
              <a:buFont typeface="Arial"/>
              <a:buChar char="•"/>
            </a:pPr>
            <a:r>
              <a:rPr lang="en-US" sz="2000" i="1" spc="136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Poppins"/>
              </a:rPr>
              <a:t>Ž. BIZJAK AND Ž. ŠPICLIN, “A SYSTEMATIC REVIEW OF DEEP-LEARNING METHODS FOR INTRACRANIAL ANEURYSM DETECTION IN CT ANGIOGRAPHY,” BIOMEDICINES, VOL. 11, NO. 11, P. 2921, 2023. DOI: 10.3390/BIOMEDICINES11112921</a:t>
            </a:r>
          </a:p>
          <a:p>
            <a:pPr algn="l">
              <a:lnSpc>
                <a:spcPts val="3812"/>
              </a:lnSpc>
              <a:spcBef>
                <a:spcPct val="0"/>
              </a:spcBef>
            </a:pPr>
            <a:endParaRPr lang="en-US" sz="2000" i="1" spc="136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83564" y="3488371"/>
            <a:ext cx="16049199" cy="178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2000" i="1" spc="139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Poppins"/>
              </a:rPr>
              <a:t>J. FENG, R. ZENG, Y. GENG, ET AL., “AUTOMATIC DIFFERENTIATION OF RUPTURED AND UNRUPTURED INTRACRANIAL ANEURYSMS ON CTA USING DEEP LEARNING AND RADIOMICS,” INSIGHTS INTO IMAGING, VOL. 14, P. 76, 2023. DOI: 10.1186/S13244-023-01423-8</a:t>
            </a:r>
          </a:p>
          <a:p>
            <a:pPr algn="l">
              <a:lnSpc>
                <a:spcPts val="3639"/>
              </a:lnSpc>
            </a:pPr>
            <a:endParaRPr lang="en-US" sz="2000" i="1" spc="139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83564" y="5776911"/>
            <a:ext cx="15523607" cy="178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639"/>
              </a:lnSpc>
              <a:buFont typeface="Arial"/>
              <a:buChar char="•"/>
            </a:pPr>
            <a:r>
              <a:rPr lang="en-US" sz="2000" i="1" spc="139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Poppins"/>
              </a:rPr>
              <a:t>Z. SHI, B. HU, M. LU, ET AL., “ASSESSING THE IMPACT OF AN AI-BASED MODEL FOR INTRACRANIAL ANEURYSM DETECTION IN CTA ON PATIENT DIAGNOSIS AND OUTCOMES (IDEAL STUDY): TRIAL PROTOCOL,” TRIALS, VOL. 25, P. 358, 2024. DOI: 10.1186/S13063-024-08184-9</a:t>
            </a:r>
          </a:p>
          <a:p>
            <a:pPr algn="l">
              <a:lnSpc>
                <a:spcPts val="3639"/>
              </a:lnSpc>
            </a:pPr>
            <a:endParaRPr lang="en-US" sz="2000" i="1" spc="139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624</Words>
  <Application>Microsoft Office PowerPoint</Application>
  <PresentationFormat>Custom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Roboto</vt:lpstr>
      <vt:lpstr>Calibri</vt:lpstr>
      <vt:lpstr>League Spartan</vt:lpstr>
      <vt:lpstr>Poppins</vt:lpstr>
      <vt:lpstr>Poppins Bold</vt:lpstr>
      <vt:lpstr>Amaranth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Minimalist Brainstorming Presentation</dc:title>
  <dc:creator>Muhammed Rayan</dc:creator>
  <cp:lastModifiedBy>Muhammed Rayan</cp:lastModifiedBy>
  <cp:revision>4</cp:revision>
  <dcterms:created xsi:type="dcterms:W3CDTF">2006-08-16T00:00:00Z</dcterms:created>
  <dcterms:modified xsi:type="dcterms:W3CDTF">2025-10-05T14:31:37Z</dcterms:modified>
  <dc:identifier>DAGyizqP8hw</dc:identifier>
</cp:coreProperties>
</file>